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Body Text" charset="1" panose="02000503040000020004"/>
      <p:regular r:id="rId10"/>
    </p:embeddedFont>
    <p:embeddedFont>
      <p:font typeface="Body Text Bold" charset="1" panose="02000503040000020004"/>
      <p:regular r:id="rId11"/>
    </p:embeddedFont>
    <p:embeddedFont>
      <p:font typeface="Body Text Italics" charset="1" panose="00000500000000000000"/>
      <p:regular r:id="rId12"/>
    </p:embeddedFont>
    <p:embeddedFont>
      <p:font typeface="Body Text Bold Italics" charset="1" panose="00000700000000000000"/>
      <p:regular r:id="rId13"/>
    </p:embeddedFont>
    <p:embeddedFont>
      <p:font typeface="Heading Now 71-78" charset="1" panose="00000000000000000000"/>
      <p:regular r:id="rId14"/>
    </p:embeddedFont>
    <p:embeddedFont>
      <p:font typeface="Heading Now 71-78 Bold" charset="1" panose="00000000000000000000"/>
      <p:regular r:id="rId15"/>
    </p:embeddedFont>
    <p:embeddedFont>
      <p:font typeface="Heading Now 71-78 Italics" charset="1" panose="00000500000000000000"/>
      <p:regular r:id="rId16"/>
    </p:embeddedFont>
    <p:embeddedFont>
      <p:font typeface="Heading Now 71-78 Bold Italics" charset="1" panose="00000800000000000000"/>
      <p:regular r:id="rId17"/>
    </p:embeddedFont>
    <p:embeddedFont>
      <p:font typeface="Canva Sans" charset="1" panose="020B0503030501040103"/>
      <p:regular r:id="rId18"/>
    </p:embeddedFont>
    <p:embeddedFont>
      <p:font typeface="Canva Sans Bold" charset="1" panose="020B0803030501040103"/>
      <p:regular r:id="rId19"/>
    </p:embeddedFont>
    <p:embeddedFont>
      <p:font typeface="Canva Sans Italics" charset="1" panose="020B0503030501040103"/>
      <p:regular r:id="rId20"/>
    </p:embeddedFont>
    <p:embeddedFont>
      <p:font typeface="Canva Sans Bold Italics" charset="1" panose="020B0803030501040103"/>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jpeg>
</file>

<file path=ppt/media/image2.png>
</file>

<file path=ppt/media/image3.svg>
</file>

<file path=ppt/media/image4.png>
</file>

<file path=ppt/media/image5.svg>
</file>

<file path=ppt/media/image6.png>
</file>

<file path=ppt/media/image7.jpe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slide1.xml><?xml version="1.0" encoding="utf-8"?>
<p:sld xmlns:p="http://schemas.openxmlformats.org/presentationml/2006/main" xmlns:a="http://schemas.openxmlformats.org/drawingml/2006/main">
  <p:cSld>
    <p:bg>
      <p:bgPr>
        <a:solidFill>
          <a:srgbClr val="F2C744"/>
        </a:solidFill>
      </p:bgPr>
    </p:bg>
    <p:spTree>
      <p:nvGrpSpPr>
        <p:cNvPr id="1" name=""/>
        <p:cNvGrpSpPr/>
        <p:nvPr/>
      </p:nvGrpSpPr>
      <p:grpSpPr>
        <a:xfrm>
          <a:off x="0" y="0"/>
          <a:ext cx="0" cy="0"/>
          <a:chOff x="0" y="0"/>
          <a:chExt cx="0" cy="0"/>
        </a:xfrm>
      </p:grpSpPr>
      <p:sp>
        <p:nvSpPr>
          <p:cNvPr name="AutoShape 2" id="2"/>
          <p:cNvSpPr/>
          <p:nvPr/>
        </p:nvSpPr>
        <p:spPr>
          <a:xfrm rot="895">
            <a:off x="1" y="7530383"/>
            <a:ext cx="18288001" cy="0"/>
          </a:xfrm>
          <a:prstGeom prst="line">
            <a:avLst/>
          </a:prstGeom>
          <a:ln cap="flat" w="9525">
            <a:solidFill>
              <a:srgbClr val="000000"/>
            </a:solidFill>
            <a:prstDash val="solid"/>
            <a:headEnd type="none" len="sm" w="sm"/>
            <a:tailEnd type="none" len="sm" w="sm"/>
          </a:ln>
        </p:spPr>
      </p:sp>
      <p:sp>
        <p:nvSpPr>
          <p:cNvPr name="AutoShape 3" id="3"/>
          <p:cNvSpPr/>
          <p:nvPr/>
        </p:nvSpPr>
        <p:spPr>
          <a:xfrm rot="5400000">
            <a:off x="11049234" y="5138738"/>
            <a:ext cx="10287000" cy="0"/>
          </a:xfrm>
          <a:prstGeom prst="line">
            <a:avLst/>
          </a:prstGeom>
          <a:ln cap="flat" w="9525">
            <a:solidFill>
              <a:srgbClr val="000000"/>
            </a:solidFill>
            <a:prstDash val="solid"/>
            <a:headEnd type="none" len="sm" w="sm"/>
            <a:tailEnd type="none" len="sm" w="sm"/>
          </a:ln>
        </p:spPr>
      </p:sp>
      <p:sp>
        <p:nvSpPr>
          <p:cNvPr name="TextBox 4" id="4"/>
          <p:cNvSpPr txBox="true"/>
          <p:nvPr/>
        </p:nvSpPr>
        <p:spPr>
          <a:xfrm rot="0">
            <a:off x="258278" y="200494"/>
            <a:ext cx="15929694" cy="828206"/>
          </a:xfrm>
          <a:prstGeom prst="rect">
            <a:avLst/>
          </a:prstGeom>
        </p:spPr>
        <p:txBody>
          <a:bodyPr anchor="t" rtlCol="false" tIns="0" lIns="0" bIns="0" rIns="0">
            <a:spAutoFit/>
          </a:bodyPr>
          <a:lstStyle/>
          <a:p>
            <a:pPr>
              <a:lnSpc>
                <a:spcPts val="6850"/>
              </a:lnSpc>
            </a:pPr>
            <a:r>
              <a:rPr lang="en-US" sz="4893">
                <a:solidFill>
                  <a:srgbClr val="1C2120"/>
                </a:solidFill>
                <a:latin typeface="Body Text Bold"/>
              </a:rPr>
              <a:t>National Institute of Technology Karnataka Surathkal</a:t>
            </a:r>
          </a:p>
        </p:txBody>
      </p:sp>
      <p:sp>
        <p:nvSpPr>
          <p:cNvPr name="TextBox 5" id="5"/>
          <p:cNvSpPr txBox="true"/>
          <p:nvPr/>
        </p:nvSpPr>
        <p:spPr>
          <a:xfrm rot="0">
            <a:off x="516555" y="1130339"/>
            <a:ext cx="15413139" cy="5991225"/>
          </a:xfrm>
          <a:prstGeom prst="rect">
            <a:avLst/>
          </a:prstGeom>
        </p:spPr>
        <p:txBody>
          <a:bodyPr anchor="t" rtlCol="false" tIns="0" lIns="0" bIns="0" rIns="0">
            <a:spAutoFit/>
          </a:bodyPr>
          <a:lstStyle/>
          <a:p>
            <a:pPr>
              <a:lnSpc>
                <a:spcPts val="15000"/>
              </a:lnSpc>
            </a:pPr>
            <a:r>
              <a:rPr lang="en-US" sz="12500">
                <a:solidFill>
                  <a:srgbClr val="5E17EB"/>
                </a:solidFill>
                <a:latin typeface="Heading Now 71-78"/>
              </a:rPr>
              <a:t>Automatic Door Lock Security System</a:t>
            </a:r>
          </a:p>
        </p:txBody>
      </p:sp>
      <p:sp>
        <p:nvSpPr>
          <p:cNvPr name="TextBox 6" id="6"/>
          <p:cNvSpPr txBox="true"/>
          <p:nvPr/>
        </p:nvSpPr>
        <p:spPr>
          <a:xfrm rot="0">
            <a:off x="0" y="8656328"/>
            <a:ext cx="3456328" cy="537846"/>
          </a:xfrm>
          <a:prstGeom prst="rect">
            <a:avLst/>
          </a:prstGeom>
        </p:spPr>
        <p:txBody>
          <a:bodyPr anchor="t" rtlCol="false" tIns="0" lIns="0" bIns="0" rIns="0">
            <a:spAutoFit/>
          </a:bodyPr>
          <a:lstStyle/>
          <a:p>
            <a:pPr>
              <a:lnSpc>
                <a:spcPts val="4479"/>
              </a:lnSpc>
            </a:pPr>
            <a:r>
              <a:rPr lang="en-US" sz="3199">
                <a:solidFill>
                  <a:srgbClr val="1C2120"/>
                </a:solidFill>
                <a:latin typeface="Body Text"/>
              </a:rPr>
              <a:t>R Jivith Abhishek</a:t>
            </a:r>
          </a:p>
        </p:txBody>
      </p:sp>
      <p:sp>
        <p:nvSpPr>
          <p:cNvPr name="TextBox 7" id="7"/>
          <p:cNvSpPr txBox="true"/>
          <p:nvPr/>
        </p:nvSpPr>
        <p:spPr>
          <a:xfrm rot="0">
            <a:off x="0" y="8166142"/>
            <a:ext cx="4231430" cy="537846"/>
          </a:xfrm>
          <a:prstGeom prst="rect">
            <a:avLst/>
          </a:prstGeom>
        </p:spPr>
        <p:txBody>
          <a:bodyPr anchor="t" rtlCol="false" tIns="0" lIns="0" bIns="0" rIns="0">
            <a:spAutoFit/>
          </a:bodyPr>
          <a:lstStyle/>
          <a:p>
            <a:pPr>
              <a:lnSpc>
                <a:spcPts val="4479"/>
              </a:lnSpc>
            </a:pPr>
            <a:r>
              <a:rPr lang="en-US" sz="3199">
                <a:solidFill>
                  <a:srgbClr val="1C2120"/>
                </a:solidFill>
                <a:latin typeface="Body Text"/>
              </a:rPr>
              <a:t>Galegave Ajinkya Arjun</a:t>
            </a:r>
          </a:p>
        </p:txBody>
      </p:sp>
      <p:sp>
        <p:nvSpPr>
          <p:cNvPr name="TextBox 8" id="8"/>
          <p:cNvSpPr txBox="true"/>
          <p:nvPr/>
        </p:nvSpPr>
        <p:spPr>
          <a:xfrm rot="0">
            <a:off x="0" y="9168130"/>
            <a:ext cx="3456328" cy="537846"/>
          </a:xfrm>
          <a:prstGeom prst="rect">
            <a:avLst/>
          </a:prstGeom>
        </p:spPr>
        <p:txBody>
          <a:bodyPr anchor="t" rtlCol="false" tIns="0" lIns="0" bIns="0" rIns="0">
            <a:spAutoFit/>
          </a:bodyPr>
          <a:lstStyle/>
          <a:p>
            <a:pPr>
              <a:lnSpc>
                <a:spcPts val="4479"/>
              </a:lnSpc>
            </a:pPr>
            <a:r>
              <a:rPr lang="en-US" sz="3199">
                <a:solidFill>
                  <a:srgbClr val="1C2120"/>
                </a:solidFill>
                <a:latin typeface="Body Text"/>
              </a:rPr>
              <a:t>Rohanraj Shinde</a:t>
            </a:r>
          </a:p>
        </p:txBody>
      </p:sp>
      <p:sp>
        <p:nvSpPr>
          <p:cNvPr name="TextBox 9" id="9"/>
          <p:cNvSpPr txBox="true"/>
          <p:nvPr/>
        </p:nvSpPr>
        <p:spPr>
          <a:xfrm rot="0">
            <a:off x="0" y="7575768"/>
            <a:ext cx="2885381"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Bold"/>
              </a:rPr>
              <a:t>Submitted By</a:t>
            </a:r>
          </a:p>
        </p:txBody>
      </p:sp>
      <p:sp>
        <p:nvSpPr>
          <p:cNvPr name="TextBox 10" id="10"/>
          <p:cNvSpPr txBox="true"/>
          <p:nvPr/>
        </p:nvSpPr>
        <p:spPr>
          <a:xfrm rot="0">
            <a:off x="5982467" y="8403950"/>
            <a:ext cx="2240657" cy="679450"/>
          </a:xfrm>
          <a:prstGeom prst="rect">
            <a:avLst/>
          </a:prstGeom>
        </p:spPr>
        <p:txBody>
          <a:bodyPr anchor="t" rtlCol="false" tIns="0" lIns="0" bIns="0" rIns="0">
            <a:spAutoFit/>
          </a:bodyPr>
          <a:lstStyle/>
          <a:p>
            <a:pPr algn="ctr">
              <a:lnSpc>
                <a:spcPts val="5599"/>
              </a:lnSpc>
            </a:pPr>
            <a:r>
              <a:rPr lang="en-US" sz="3999">
                <a:solidFill>
                  <a:srgbClr val="000000"/>
                </a:solidFill>
                <a:latin typeface="Canva Sans Bold"/>
              </a:rPr>
              <a:t>Group 22</a:t>
            </a:r>
          </a:p>
        </p:txBody>
      </p:sp>
      <p:sp>
        <p:nvSpPr>
          <p:cNvPr name="TextBox 11" id="11"/>
          <p:cNvSpPr txBox="true"/>
          <p:nvPr/>
        </p:nvSpPr>
        <p:spPr>
          <a:xfrm rot="0">
            <a:off x="12967716" y="7575768"/>
            <a:ext cx="2961977"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Bold"/>
              </a:rPr>
              <a:t>Submitted  To</a:t>
            </a:r>
          </a:p>
        </p:txBody>
      </p:sp>
      <p:sp>
        <p:nvSpPr>
          <p:cNvPr name="TextBox 12" id="12"/>
          <p:cNvSpPr txBox="true"/>
          <p:nvPr/>
        </p:nvSpPr>
        <p:spPr>
          <a:xfrm rot="0">
            <a:off x="11398076" y="8201385"/>
            <a:ext cx="4531618"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Dr. B. Dastagiri Reddy</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2C744"/>
        </a:solidFill>
      </p:bgPr>
    </p:bg>
    <p:spTree>
      <p:nvGrpSpPr>
        <p:cNvPr id="1" name=""/>
        <p:cNvGrpSpPr/>
        <p:nvPr/>
      </p:nvGrpSpPr>
      <p:grpSpPr>
        <a:xfrm>
          <a:off x="0" y="0"/>
          <a:ext cx="0" cy="0"/>
          <a:chOff x="0" y="0"/>
          <a:chExt cx="0" cy="0"/>
        </a:xfrm>
      </p:grpSpPr>
      <p:sp>
        <p:nvSpPr>
          <p:cNvPr name="TextBox 2" id="2"/>
          <p:cNvSpPr txBox="true"/>
          <p:nvPr/>
        </p:nvSpPr>
        <p:spPr>
          <a:xfrm rot="0">
            <a:off x="10951550" y="8865225"/>
            <a:ext cx="7336450" cy="1400163"/>
          </a:xfrm>
          <a:prstGeom prst="rect">
            <a:avLst/>
          </a:prstGeom>
        </p:spPr>
        <p:txBody>
          <a:bodyPr anchor="t" rtlCol="false" tIns="0" lIns="0" bIns="0" rIns="0">
            <a:spAutoFit/>
          </a:bodyPr>
          <a:lstStyle/>
          <a:p>
            <a:pPr algn="r">
              <a:lnSpc>
                <a:spcPts val="9599"/>
              </a:lnSpc>
            </a:pPr>
            <a:r>
              <a:rPr lang="en-US" sz="7999">
                <a:solidFill>
                  <a:srgbClr val="5E17EB"/>
                </a:solidFill>
                <a:latin typeface="Heading Now 71-78"/>
              </a:rPr>
              <a:t>Scope </a:t>
            </a:r>
          </a:p>
        </p:txBody>
      </p:sp>
      <p:sp>
        <p:nvSpPr>
          <p:cNvPr name="AutoShape 3" id="3"/>
          <p:cNvSpPr/>
          <p:nvPr/>
        </p:nvSpPr>
        <p:spPr>
          <a:xfrm rot="0">
            <a:off x="0" y="6878634"/>
            <a:ext cx="18422794" cy="0"/>
          </a:xfrm>
          <a:prstGeom prst="line">
            <a:avLst/>
          </a:prstGeom>
          <a:ln cap="flat" w="9525">
            <a:solidFill>
              <a:srgbClr val="F4F4F4"/>
            </a:solidFill>
            <a:prstDash val="solid"/>
            <a:headEnd type="none" len="sm" w="sm"/>
            <a:tailEnd type="none" len="sm" w="sm"/>
          </a:ln>
        </p:spPr>
      </p:sp>
      <p:sp>
        <p:nvSpPr>
          <p:cNvPr name="TextBox 4" id="4"/>
          <p:cNvSpPr txBox="true"/>
          <p:nvPr/>
        </p:nvSpPr>
        <p:spPr>
          <a:xfrm rot="0">
            <a:off x="0" y="7244730"/>
            <a:ext cx="18288000" cy="1810995"/>
          </a:xfrm>
          <a:prstGeom prst="rect">
            <a:avLst/>
          </a:prstGeom>
        </p:spPr>
        <p:txBody>
          <a:bodyPr anchor="t" rtlCol="false" tIns="0" lIns="0" bIns="0" rIns="0">
            <a:spAutoFit/>
          </a:bodyPr>
          <a:lstStyle/>
          <a:p>
            <a:pPr>
              <a:lnSpc>
                <a:spcPts val="7279"/>
              </a:lnSpc>
            </a:pPr>
            <a:r>
              <a:rPr lang="en-US" sz="5199">
                <a:solidFill>
                  <a:srgbClr val="1C2120"/>
                </a:solidFill>
                <a:latin typeface="Canva Sans"/>
              </a:rPr>
              <a:t>The main </a:t>
            </a:r>
            <a:r>
              <a:rPr lang="en-US" sz="5199">
                <a:solidFill>
                  <a:srgbClr val="1C2120"/>
                </a:solidFill>
                <a:latin typeface="Canva Sans Bold"/>
              </a:rPr>
              <a:t>scope</a:t>
            </a:r>
            <a:r>
              <a:rPr lang="en-US" sz="5199">
                <a:solidFill>
                  <a:srgbClr val="1C2120"/>
                </a:solidFill>
                <a:latin typeface="Canva Sans"/>
              </a:rPr>
              <a:t> of application of the Automatic door lock security system is offices, warehouses, and home.</a:t>
            </a:r>
          </a:p>
        </p:txBody>
      </p:sp>
      <p:sp>
        <p:nvSpPr>
          <p:cNvPr name="TextBox 5" id="5"/>
          <p:cNvSpPr txBox="true"/>
          <p:nvPr/>
        </p:nvSpPr>
        <p:spPr>
          <a:xfrm rot="0">
            <a:off x="9764" y="-95250"/>
            <a:ext cx="16805114" cy="7354471"/>
          </a:xfrm>
          <a:prstGeom prst="rect">
            <a:avLst/>
          </a:prstGeom>
        </p:spPr>
        <p:txBody>
          <a:bodyPr anchor="t" rtlCol="false" tIns="0" lIns="0" bIns="0" rIns="0">
            <a:spAutoFit/>
          </a:bodyPr>
          <a:lstStyle/>
          <a:p>
            <a:pPr>
              <a:lnSpc>
                <a:spcPts val="7279"/>
              </a:lnSpc>
            </a:pPr>
            <a:r>
              <a:rPr lang="en-US" sz="5199">
                <a:solidFill>
                  <a:srgbClr val="1C2120"/>
                </a:solidFill>
                <a:latin typeface="Canva Sans"/>
              </a:rPr>
              <a:t>There are certain situations that are very annoying like a person locks himself out of the house or the key to the door is lost. These kinds of situations always trouble people with manual locks.</a:t>
            </a:r>
          </a:p>
          <a:p>
            <a:pPr>
              <a:lnSpc>
                <a:spcPts val="7279"/>
              </a:lnSpc>
            </a:pPr>
            <a:r>
              <a:rPr lang="en-US" sz="5199">
                <a:solidFill>
                  <a:srgbClr val="1C2120"/>
                </a:solidFill>
                <a:latin typeface="Canva Sans"/>
              </a:rPr>
              <a:t>Although in some places people use smart cards(RFID) but someone can lose the card.</a:t>
            </a:r>
          </a:p>
          <a:p>
            <a:pPr>
              <a:lnSpc>
                <a:spcPts val="7279"/>
              </a:lnSpc>
            </a:pPr>
            <a:r>
              <a:rPr lang="en-US" sz="5199">
                <a:solidFill>
                  <a:srgbClr val="1C2120"/>
                </a:solidFill>
                <a:latin typeface="Canva Sans"/>
              </a:rPr>
              <a:t>That is when Password based automatic door lock system comes into play.</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C2120"/>
        </a:solidFill>
      </p:bgPr>
    </p:bg>
    <p:spTree>
      <p:nvGrpSpPr>
        <p:cNvPr id="1" name=""/>
        <p:cNvGrpSpPr/>
        <p:nvPr/>
      </p:nvGrpSpPr>
      <p:grpSpPr>
        <a:xfrm>
          <a:off x="0" y="0"/>
          <a:ext cx="0" cy="0"/>
          <a:chOff x="0" y="0"/>
          <a:chExt cx="0" cy="0"/>
        </a:xfrm>
      </p:grpSpPr>
      <p:sp>
        <p:nvSpPr>
          <p:cNvPr name="AutoShape 2" id="2"/>
          <p:cNvSpPr/>
          <p:nvPr/>
        </p:nvSpPr>
        <p:spPr>
          <a:xfrm rot="895">
            <a:off x="0" y="2448289"/>
            <a:ext cx="18288001" cy="0"/>
          </a:xfrm>
          <a:prstGeom prst="line">
            <a:avLst/>
          </a:prstGeom>
          <a:ln cap="flat" w="9525">
            <a:solidFill>
              <a:srgbClr val="000000"/>
            </a:solidFill>
            <a:prstDash val="solid"/>
            <a:headEnd type="none" len="sm" w="sm"/>
            <a:tailEnd type="none" len="sm" w="sm"/>
          </a:ln>
        </p:spPr>
      </p:sp>
      <p:sp>
        <p:nvSpPr>
          <p:cNvPr name="AutoShape 3" id="3"/>
          <p:cNvSpPr/>
          <p:nvPr/>
        </p:nvSpPr>
        <p:spPr>
          <a:xfrm rot="5397909">
            <a:off x="6393226" y="6366457"/>
            <a:ext cx="7831569" cy="0"/>
          </a:xfrm>
          <a:prstGeom prst="line">
            <a:avLst/>
          </a:prstGeom>
          <a:ln cap="flat" w="9525">
            <a:solidFill>
              <a:srgbClr val="000000"/>
            </a:solidFill>
            <a:prstDash val="solid"/>
            <a:headEnd type="none" len="sm" w="sm"/>
            <a:tailEnd type="none" len="sm" w="sm"/>
          </a:ln>
        </p:spPr>
      </p:sp>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2049896" y="1562100"/>
            <a:ext cx="5809612" cy="6059569"/>
          </a:xfrm>
          <a:prstGeom prst="rect">
            <a:avLst/>
          </a:prstGeom>
        </p:spPr>
      </p:pic>
      <p:sp>
        <p:nvSpPr>
          <p:cNvPr name="TextBox 5" id="5"/>
          <p:cNvSpPr txBox="true"/>
          <p:nvPr/>
        </p:nvSpPr>
        <p:spPr>
          <a:xfrm rot="0">
            <a:off x="1028700" y="857250"/>
            <a:ext cx="7176798" cy="1238250"/>
          </a:xfrm>
          <a:prstGeom prst="rect">
            <a:avLst/>
          </a:prstGeom>
        </p:spPr>
        <p:txBody>
          <a:bodyPr anchor="t" rtlCol="false" tIns="0" lIns="0" bIns="0" rIns="0">
            <a:spAutoFit/>
          </a:bodyPr>
          <a:lstStyle/>
          <a:p>
            <a:pPr>
              <a:lnSpc>
                <a:spcPts val="8400"/>
              </a:lnSpc>
            </a:pPr>
            <a:r>
              <a:rPr lang="en-US" sz="7000">
                <a:solidFill>
                  <a:srgbClr val="F4F4F4"/>
                </a:solidFill>
                <a:latin typeface="Heading Now 71-78"/>
              </a:rPr>
              <a:t>References</a:t>
            </a:r>
          </a:p>
        </p:txBody>
      </p:sp>
      <p:sp>
        <p:nvSpPr>
          <p:cNvPr name="TextBox 6" id="6"/>
          <p:cNvSpPr txBox="true"/>
          <p:nvPr/>
        </p:nvSpPr>
        <p:spPr>
          <a:xfrm rot="0">
            <a:off x="367400" y="2949609"/>
            <a:ext cx="10627681" cy="4021149"/>
          </a:xfrm>
          <a:prstGeom prst="rect">
            <a:avLst/>
          </a:prstGeom>
        </p:spPr>
        <p:txBody>
          <a:bodyPr anchor="t" rtlCol="false" tIns="0" lIns="0" bIns="0" rIns="0">
            <a:spAutoFit/>
          </a:bodyPr>
          <a:lstStyle/>
          <a:p>
            <a:pPr marL="704068" indent="-352034" lvl="1">
              <a:lnSpc>
                <a:spcPts val="4565"/>
              </a:lnSpc>
              <a:buFont typeface="Arial"/>
              <a:buChar char="•"/>
            </a:pPr>
            <a:r>
              <a:rPr lang="en-US" sz="3261">
                <a:solidFill>
                  <a:srgbClr val="F4F4F4"/>
                </a:solidFill>
                <a:latin typeface="Canva Sans"/>
              </a:rPr>
              <a:t>https://www.youtube.com/watch?v=BLrHTHUjPuw&amp;t=2s</a:t>
            </a:r>
          </a:p>
          <a:p>
            <a:pPr>
              <a:lnSpc>
                <a:spcPts val="4565"/>
              </a:lnSpc>
            </a:pPr>
          </a:p>
          <a:p>
            <a:pPr marL="704068" indent="-352034" lvl="1">
              <a:lnSpc>
                <a:spcPts val="4565"/>
              </a:lnSpc>
              <a:buFont typeface="Arial"/>
              <a:buChar char="•"/>
            </a:pPr>
            <a:r>
              <a:rPr lang="en-US" sz="3261">
                <a:solidFill>
                  <a:srgbClr val="F4F4F4"/>
                </a:solidFill>
                <a:latin typeface="Canva Sans"/>
              </a:rPr>
              <a:t>https://playground.arduino.cc/Code/Keypad/https://playground.arduino.cc/Code/Keypad/</a:t>
            </a:r>
          </a:p>
          <a:p>
            <a:pPr>
              <a:lnSpc>
                <a:spcPts val="4705"/>
              </a:lnSpc>
            </a:pPr>
          </a:p>
          <a:p>
            <a:pPr algn="ctr">
              <a:lnSpc>
                <a:spcPts val="4705"/>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7816" r="0" b="7597"/>
          <a:stretch>
            <a:fillRect/>
          </a:stretch>
        </p:blipFill>
        <p:spPr>
          <a:xfrm>
            <a:off x="0" y="0"/>
            <a:ext cx="18288000" cy="10287000"/>
          </a:xfrm>
          <a:prstGeom prst="rect">
            <a:avLst/>
          </a:prstGeom>
        </p:spPr>
      </p:pic>
    </p:spTree>
  </p:cSld>
  <p:clrMapOvr>
    <a:masterClrMapping/>
  </p:clrMapOvr>
</p:sld>
</file>

<file path=ppt/slides/slide2.xml><?xml version="1.0" encoding="utf-8"?>
<p:sld xmlns:p="http://schemas.openxmlformats.org/presentationml/2006/main" xmlns:a="http://schemas.openxmlformats.org/drawingml/2006/main">
  <p:cSld>
    <p:bg>
      <p:bgPr>
        <a:solidFill>
          <a:srgbClr val="F2C744"/>
        </a:solidFill>
      </p:bgPr>
    </p:bg>
    <p:spTree>
      <p:nvGrpSpPr>
        <p:cNvPr id="1" name=""/>
        <p:cNvGrpSpPr/>
        <p:nvPr/>
      </p:nvGrpSpPr>
      <p:grpSpPr>
        <a:xfrm>
          <a:off x="0" y="0"/>
          <a:ext cx="0" cy="0"/>
          <a:chOff x="0" y="0"/>
          <a:chExt cx="0" cy="0"/>
        </a:xfrm>
      </p:grpSpPr>
      <p:sp>
        <p:nvSpPr>
          <p:cNvPr name="TextBox 2" id="2"/>
          <p:cNvSpPr txBox="true"/>
          <p:nvPr/>
        </p:nvSpPr>
        <p:spPr>
          <a:xfrm rot="0">
            <a:off x="300535" y="244426"/>
            <a:ext cx="5850934" cy="1238250"/>
          </a:xfrm>
          <a:prstGeom prst="rect">
            <a:avLst/>
          </a:prstGeom>
        </p:spPr>
        <p:txBody>
          <a:bodyPr anchor="t" rtlCol="false" tIns="0" lIns="0" bIns="0" rIns="0">
            <a:spAutoFit/>
          </a:bodyPr>
          <a:lstStyle/>
          <a:p>
            <a:pPr algn="l" marL="0" indent="0" lvl="0">
              <a:lnSpc>
                <a:spcPts val="8400"/>
              </a:lnSpc>
              <a:spcBef>
                <a:spcPct val="0"/>
              </a:spcBef>
            </a:pPr>
            <a:r>
              <a:rPr lang="en-US" sz="7000">
                <a:solidFill>
                  <a:srgbClr val="1C2120"/>
                </a:solidFill>
                <a:latin typeface="Heading Now 71-78"/>
              </a:rPr>
              <a:t>Overview</a:t>
            </a:r>
          </a:p>
        </p:txBody>
      </p:sp>
      <p:sp>
        <p:nvSpPr>
          <p:cNvPr name="TextBox 3" id="3"/>
          <p:cNvSpPr txBox="true"/>
          <p:nvPr/>
        </p:nvSpPr>
        <p:spPr>
          <a:xfrm rot="0">
            <a:off x="0" y="2006073"/>
            <a:ext cx="8033607" cy="673101"/>
          </a:xfrm>
          <a:prstGeom prst="rect">
            <a:avLst/>
          </a:prstGeom>
        </p:spPr>
        <p:txBody>
          <a:bodyPr anchor="t" rtlCol="false" tIns="0" lIns="0" bIns="0" rIns="0">
            <a:spAutoFit/>
          </a:bodyPr>
          <a:lstStyle/>
          <a:p>
            <a:pPr marL="755644" indent="-377822" lvl="1">
              <a:lnSpc>
                <a:spcPts val="4899"/>
              </a:lnSpc>
              <a:buFont typeface="Arial"/>
              <a:buChar char="•"/>
            </a:pPr>
            <a:r>
              <a:rPr lang="en-US" sz="3499">
                <a:solidFill>
                  <a:srgbClr val="1C2120"/>
                </a:solidFill>
                <a:latin typeface="Heading Now 71-78"/>
              </a:rPr>
              <a:t>Introduction</a:t>
            </a:r>
          </a:p>
        </p:txBody>
      </p:sp>
      <p:sp>
        <p:nvSpPr>
          <p:cNvPr name="TextBox 4" id="4"/>
          <p:cNvSpPr txBox="true"/>
          <p:nvPr/>
        </p:nvSpPr>
        <p:spPr>
          <a:xfrm rot="0">
            <a:off x="0" y="3003024"/>
            <a:ext cx="8033607" cy="673101"/>
          </a:xfrm>
          <a:prstGeom prst="rect">
            <a:avLst/>
          </a:prstGeom>
        </p:spPr>
        <p:txBody>
          <a:bodyPr anchor="t" rtlCol="false" tIns="0" lIns="0" bIns="0" rIns="0">
            <a:spAutoFit/>
          </a:bodyPr>
          <a:lstStyle/>
          <a:p>
            <a:pPr marL="755644" indent="-377822" lvl="1">
              <a:lnSpc>
                <a:spcPts val="4899"/>
              </a:lnSpc>
              <a:buFont typeface="Arial"/>
              <a:buChar char="•"/>
            </a:pPr>
            <a:r>
              <a:rPr lang="en-US" sz="3499">
                <a:solidFill>
                  <a:srgbClr val="1C2120"/>
                </a:solidFill>
                <a:latin typeface="Heading Now 71-78"/>
              </a:rPr>
              <a:t>Components </a:t>
            </a:r>
          </a:p>
        </p:txBody>
      </p:sp>
      <p:sp>
        <p:nvSpPr>
          <p:cNvPr name="TextBox 5" id="5"/>
          <p:cNvSpPr txBox="true"/>
          <p:nvPr/>
        </p:nvSpPr>
        <p:spPr>
          <a:xfrm rot="0">
            <a:off x="0" y="3982542"/>
            <a:ext cx="8033607" cy="673101"/>
          </a:xfrm>
          <a:prstGeom prst="rect">
            <a:avLst/>
          </a:prstGeom>
        </p:spPr>
        <p:txBody>
          <a:bodyPr anchor="t" rtlCol="false" tIns="0" lIns="0" bIns="0" rIns="0">
            <a:spAutoFit/>
          </a:bodyPr>
          <a:lstStyle/>
          <a:p>
            <a:pPr marL="755644" indent="-377822" lvl="1">
              <a:lnSpc>
                <a:spcPts val="4899"/>
              </a:lnSpc>
              <a:buFont typeface="Arial"/>
              <a:buChar char="•"/>
            </a:pPr>
            <a:r>
              <a:rPr lang="en-US" sz="3499">
                <a:solidFill>
                  <a:srgbClr val="1C2120"/>
                </a:solidFill>
                <a:latin typeface="Heading Now 71-78"/>
              </a:rPr>
              <a:t>Working of components</a:t>
            </a:r>
          </a:p>
        </p:txBody>
      </p:sp>
      <p:sp>
        <p:nvSpPr>
          <p:cNvPr name="TextBox 6" id="6"/>
          <p:cNvSpPr txBox="true"/>
          <p:nvPr/>
        </p:nvSpPr>
        <p:spPr>
          <a:xfrm rot="0">
            <a:off x="0" y="4960443"/>
            <a:ext cx="8033607" cy="673101"/>
          </a:xfrm>
          <a:prstGeom prst="rect">
            <a:avLst/>
          </a:prstGeom>
        </p:spPr>
        <p:txBody>
          <a:bodyPr anchor="t" rtlCol="false" tIns="0" lIns="0" bIns="0" rIns="0">
            <a:spAutoFit/>
          </a:bodyPr>
          <a:lstStyle/>
          <a:p>
            <a:pPr marL="755644" indent="-377822" lvl="1">
              <a:lnSpc>
                <a:spcPts val="4899"/>
              </a:lnSpc>
              <a:buFont typeface="Arial"/>
              <a:buChar char="•"/>
            </a:pPr>
            <a:r>
              <a:rPr lang="en-US" sz="3499" u="sng">
                <a:solidFill>
                  <a:srgbClr val="1C2120"/>
                </a:solidFill>
                <a:latin typeface="Heading Now 71-78"/>
              </a:rPr>
              <a:t>Model Explanation</a:t>
            </a:r>
          </a:p>
        </p:txBody>
      </p:sp>
      <p:sp>
        <p:nvSpPr>
          <p:cNvPr name="TextBox 7" id="7"/>
          <p:cNvSpPr txBox="true"/>
          <p:nvPr/>
        </p:nvSpPr>
        <p:spPr>
          <a:xfrm rot="0">
            <a:off x="0" y="5960568"/>
            <a:ext cx="8033607" cy="673101"/>
          </a:xfrm>
          <a:prstGeom prst="rect">
            <a:avLst/>
          </a:prstGeom>
        </p:spPr>
        <p:txBody>
          <a:bodyPr anchor="t" rtlCol="false" tIns="0" lIns="0" bIns="0" rIns="0">
            <a:spAutoFit/>
          </a:bodyPr>
          <a:lstStyle/>
          <a:p>
            <a:pPr marL="755644" indent="-377822" lvl="1">
              <a:lnSpc>
                <a:spcPts val="4899"/>
              </a:lnSpc>
              <a:buFont typeface="Arial"/>
              <a:buChar char="•"/>
            </a:pPr>
            <a:r>
              <a:rPr lang="en-US" sz="3499" u="sng">
                <a:solidFill>
                  <a:srgbClr val="1C2120"/>
                </a:solidFill>
                <a:latin typeface="Heading Now 71-78"/>
              </a:rPr>
              <a:t>Scope </a:t>
            </a:r>
          </a:p>
        </p:txBody>
      </p:sp>
      <p:sp>
        <p:nvSpPr>
          <p:cNvPr name="TextBox 8" id="8"/>
          <p:cNvSpPr txBox="true"/>
          <p:nvPr/>
        </p:nvSpPr>
        <p:spPr>
          <a:xfrm rot="0">
            <a:off x="0" y="6957519"/>
            <a:ext cx="8033607" cy="673101"/>
          </a:xfrm>
          <a:prstGeom prst="rect">
            <a:avLst/>
          </a:prstGeom>
        </p:spPr>
        <p:txBody>
          <a:bodyPr anchor="t" rtlCol="false" tIns="0" lIns="0" bIns="0" rIns="0">
            <a:spAutoFit/>
          </a:bodyPr>
          <a:lstStyle/>
          <a:p>
            <a:pPr marL="755644" indent="-377822" lvl="1">
              <a:lnSpc>
                <a:spcPts val="4899"/>
              </a:lnSpc>
              <a:buFont typeface="Arial"/>
              <a:buChar char="•"/>
            </a:pPr>
            <a:r>
              <a:rPr lang="en-US" sz="3499">
                <a:solidFill>
                  <a:srgbClr val="1C2120"/>
                </a:solidFill>
                <a:latin typeface="Heading Now 71-78"/>
              </a:rPr>
              <a:t>References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C2120"/>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816386" y="909864"/>
            <a:ext cx="5442914" cy="7668237"/>
            <a:chOff x="0" y="0"/>
            <a:chExt cx="4507230" cy="6350000"/>
          </a:xfrm>
        </p:grpSpPr>
        <p:sp>
          <p:nvSpPr>
            <p:cNvPr name="Freeform 3" id="3"/>
            <p:cNvSpPr/>
            <p:nvPr/>
          </p:nvSpPr>
          <p:spPr>
            <a:xfrm>
              <a:off x="0" y="0"/>
              <a:ext cx="4505960" cy="6350000"/>
            </a:xfrm>
            <a:custGeom>
              <a:avLst/>
              <a:gdLst/>
              <a:ahLst/>
              <a:cxnLst/>
              <a:rect r="r" b="b" t="t" l="l"/>
              <a:pathLst>
                <a:path h="6350000" w="4505960">
                  <a:moveTo>
                    <a:pt x="0" y="561340"/>
                  </a:moveTo>
                  <a:lnTo>
                    <a:pt x="0" y="3961130"/>
                  </a:lnTo>
                  <a:cubicBezTo>
                    <a:pt x="0" y="4272280"/>
                    <a:pt x="252730" y="4523740"/>
                    <a:pt x="562610" y="4522470"/>
                  </a:cubicBezTo>
                  <a:lnTo>
                    <a:pt x="562610" y="4522470"/>
                  </a:lnTo>
                  <a:cubicBezTo>
                    <a:pt x="873760" y="4521200"/>
                    <a:pt x="1126490" y="4773930"/>
                    <a:pt x="1125220" y="5085080"/>
                  </a:cubicBezTo>
                  <a:lnTo>
                    <a:pt x="1123950" y="5787390"/>
                  </a:lnTo>
                  <a:cubicBezTo>
                    <a:pt x="1123950" y="6098540"/>
                    <a:pt x="1375410" y="6350000"/>
                    <a:pt x="1685290" y="6350000"/>
                  </a:cubicBezTo>
                  <a:lnTo>
                    <a:pt x="3944620" y="6350000"/>
                  </a:lnTo>
                  <a:cubicBezTo>
                    <a:pt x="4254500" y="6350000"/>
                    <a:pt x="4505960" y="6098540"/>
                    <a:pt x="4505960" y="5788660"/>
                  </a:cubicBezTo>
                  <a:lnTo>
                    <a:pt x="4505960" y="2679700"/>
                  </a:lnTo>
                  <a:cubicBezTo>
                    <a:pt x="4505960" y="2494280"/>
                    <a:pt x="4414520" y="2321560"/>
                    <a:pt x="4262120" y="2217420"/>
                  </a:cubicBezTo>
                  <a:lnTo>
                    <a:pt x="1184910" y="99060"/>
                  </a:lnTo>
                  <a:cubicBezTo>
                    <a:pt x="1090930" y="34290"/>
                    <a:pt x="980440" y="0"/>
                    <a:pt x="866140" y="0"/>
                  </a:cubicBezTo>
                  <a:lnTo>
                    <a:pt x="561340" y="0"/>
                  </a:lnTo>
                  <a:cubicBezTo>
                    <a:pt x="251460" y="0"/>
                    <a:pt x="0" y="251460"/>
                    <a:pt x="0" y="561340"/>
                  </a:cubicBezTo>
                  <a:close/>
                </a:path>
              </a:pathLst>
            </a:custGeom>
            <a:blipFill>
              <a:blip r:embed="rId2"/>
              <a:stretch>
                <a:fillRect l="-39582" r="-39582" t="0" b="0"/>
              </a:stretch>
            </a:blipFill>
          </p:spPr>
        </p:sp>
      </p:grpSp>
      <p:sp>
        <p:nvSpPr>
          <p:cNvPr name="AutoShape 4" id="4"/>
          <p:cNvSpPr/>
          <p:nvPr/>
        </p:nvSpPr>
        <p:spPr>
          <a:xfrm rot="5400000">
            <a:off x="5572935" y="5138738"/>
            <a:ext cx="10287000" cy="0"/>
          </a:xfrm>
          <a:prstGeom prst="line">
            <a:avLst/>
          </a:prstGeom>
          <a:ln cap="flat" w="9525">
            <a:solidFill>
              <a:srgbClr val="F4F4F4"/>
            </a:solidFill>
            <a:prstDash val="solid"/>
            <a:headEnd type="none" len="sm" w="sm"/>
            <a:tailEnd type="none" len="sm" w="sm"/>
          </a:ln>
        </p:spPr>
      </p:sp>
      <p:sp>
        <p:nvSpPr>
          <p:cNvPr name="AutoShape 5" id="5"/>
          <p:cNvSpPr/>
          <p:nvPr/>
        </p:nvSpPr>
        <p:spPr>
          <a:xfrm rot="0">
            <a:off x="0" y="2483375"/>
            <a:ext cx="10721197" cy="0"/>
          </a:xfrm>
          <a:prstGeom prst="line">
            <a:avLst/>
          </a:prstGeom>
          <a:ln cap="flat" w="9525">
            <a:solidFill>
              <a:srgbClr val="F4F4F4"/>
            </a:solidFill>
            <a:prstDash val="solid"/>
            <a:headEnd type="none" len="sm" w="sm"/>
            <a:tailEnd type="none" len="sm" w="sm"/>
          </a:ln>
        </p:spPr>
      </p:sp>
      <p:sp>
        <p:nvSpPr>
          <p:cNvPr name="TextBox 6" id="6"/>
          <p:cNvSpPr txBox="true"/>
          <p:nvPr/>
        </p:nvSpPr>
        <p:spPr>
          <a:xfrm rot="0">
            <a:off x="1028700" y="857250"/>
            <a:ext cx="8992881" cy="1238250"/>
          </a:xfrm>
          <a:prstGeom prst="rect">
            <a:avLst/>
          </a:prstGeom>
        </p:spPr>
        <p:txBody>
          <a:bodyPr anchor="t" rtlCol="false" tIns="0" lIns="0" bIns="0" rIns="0">
            <a:spAutoFit/>
          </a:bodyPr>
          <a:lstStyle/>
          <a:p>
            <a:pPr>
              <a:lnSpc>
                <a:spcPts val="8400"/>
              </a:lnSpc>
            </a:pPr>
            <a:r>
              <a:rPr lang="en-US" sz="7000">
                <a:solidFill>
                  <a:srgbClr val="F4F4F4"/>
                </a:solidFill>
                <a:latin typeface="Heading Now 71-78"/>
              </a:rPr>
              <a:t>Introduction</a:t>
            </a:r>
          </a:p>
        </p:txBody>
      </p:sp>
      <p:sp>
        <p:nvSpPr>
          <p:cNvPr name="TextBox 7" id="7"/>
          <p:cNvSpPr txBox="true"/>
          <p:nvPr/>
        </p:nvSpPr>
        <p:spPr>
          <a:xfrm rot="0">
            <a:off x="0" y="3171727"/>
            <a:ext cx="10021581" cy="5613400"/>
          </a:xfrm>
          <a:prstGeom prst="rect">
            <a:avLst/>
          </a:prstGeom>
        </p:spPr>
        <p:txBody>
          <a:bodyPr anchor="t" rtlCol="false" tIns="0" lIns="0" bIns="0" rIns="0">
            <a:spAutoFit/>
          </a:bodyPr>
          <a:lstStyle/>
          <a:p>
            <a:pPr marL="863596" indent="-431798" lvl="1">
              <a:lnSpc>
                <a:spcPts val="5599"/>
              </a:lnSpc>
              <a:buFont typeface="Arial"/>
              <a:buChar char="•"/>
            </a:pPr>
            <a:r>
              <a:rPr lang="en-US" sz="3999">
                <a:solidFill>
                  <a:srgbClr val="F4F4F4"/>
                </a:solidFill>
                <a:latin typeface="Canva Sans"/>
              </a:rPr>
              <a:t>In the current era of new technology, comes security breaches to personal data.</a:t>
            </a:r>
          </a:p>
          <a:p>
            <a:pPr marL="863596" indent="-431798" lvl="1">
              <a:lnSpc>
                <a:spcPts val="5599"/>
              </a:lnSpc>
              <a:buFont typeface="Arial"/>
              <a:buChar char="•"/>
            </a:pPr>
            <a:r>
              <a:rPr lang="en-US" sz="3999">
                <a:solidFill>
                  <a:srgbClr val="F4F4F4"/>
                </a:solidFill>
                <a:latin typeface="Canva Sans"/>
              </a:rPr>
              <a:t>So to protect it we have to find an alternative to older locks.</a:t>
            </a:r>
          </a:p>
          <a:p>
            <a:pPr marL="863596" indent="-431798" lvl="1">
              <a:lnSpc>
                <a:spcPts val="5599"/>
              </a:lnSpc>
              <a:buFont typeface="Arial"/>
              <a:buChar char="•"/>
            </a:pPr>
            <a:r>
              <a:rPr lang="en-US" sz="3999">
                <a:solidFill>
                  <a:srgbClr val="F4F4F4"/>
                </a:solidFill>
                <a:latin typeface="Canva Sans"/>
              </a:rPr>
              <a:t>So here we come up with password protected door lock security system with alarm.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C74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247715" y="4114399"/>
            <a:ext cx="7315200" cy="45720"/>
          </a:xfrm>
          <a:prstGeom prst="rect">
            <a:avLst/>
          </a:prstGeom>
        </p:spPr>
      </p:pic>
      <p:pic>
        <p:nvPicPr>
          <p:cNvPr name="Picture 3" id="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247715" y="3475004"/>
            <a:ext cx="7315200" cy="45720"/>
          </a:xfrm>
          <a:prstGeom prst="rect">
            <a:avLst/>
          </a:prstGeom>
        </p:spPr>
      </p:pic>
      <p:sp>
        <p:nvSpPr>
          <p:cNvPr name="TextBox 4" id="4"/>
          <p:cNvSpPr txBox="true"/>
          <p:nvPr/>
        </p:nvSpPr>
        <p:spPr>
          <a:xfrm rot="0">
            <a:off x="231720" y="529428"/>
            <a:ext cx="9724791" cy="866750"/>
          </a:xfrm>
          <a:prstGeom prst="rect">
            <a:avLst/>
          </a:prstGeom>
        </p:spPr>
        <p:txBody>
          <a:bodyPr anchor="t" rtlCol="false" tIns="0" lIns="0" bIns="0" rIns="0">
            <a:spAutoFit/>
          </a:bodyPr>
          <a:lstStyle/>
          <a:p>
            <a:pPr>
              <a:lnSpc>
                <a:spcPts val="5999"/>
              </a:lnSpc>
            </a:pPr>
            <a:r>
              <a:rPr lang="en-US" sz="4999">
                <a:solidFill>
                  <a:srgbClr val="5E17EB"/>
                </a:solidFill>
                <a:latin typeface="Heading Now 71-78"/>
              </a:rPr>
              <a:t>Components </a:t>
            </a:r>
          </a:p>
        </p:txBody>
      </p:sp>
      <p:sp>
        <p:nvSpPr>
          <p:cNvPr name="TextBox 5" id="5"/>
          <p:cNvSpPr txBox="true"/>
          <p:nvPr/>
        </p:nvSpPr>
        <p:spPr>
          <a:xfrm rot="0">
            <a:off x="1028700" y="1805469"/>
            <a:ext cx="5672770" cy="580340"/>
          </a:xfrm>
          <a:prstGeom prst="rect">
            <a:avLst/>
          </a:prstGeom>
        </p:spPr>
        <p:txBody>
          <a:bodyPr anchor="t" rtlCol="false" tIns="0" lIns="0" bIns="0" rIns="0">
            <a:spAutoFit/>
          </a:bodyPr>
          <a:lstStyle/>
          <a:p>
            <a:pPr algn="ctr">
              <a:lnSpc>
                <a:spcPts val="4759"/>
              </a:lnSpc>
            </a:pPr>
            <a:r>
              <a:rPr lang="en-US" sz="3399">
                <a:solidFill>
                  <a:srgbClr val="1C2120"/>
                </a:solidFill>
                <a:latin typeface="Canva Sans Bold"/>
              </a:rPr>
              <a:t>Component     </a:t>
            </a:r>
          </a:p>
        </p:txBody>
      </p:sp>
      <p:sp>
        <p:nvSpPr>
          <p:cNvPr name="TextBox 6" id="6"/>
          <p:cNvSpPr txBox="true"/>
          <p:nvPr/>
        </p:nvSpPr>
        <p:spPr>
          <a:xfrm rot="0">
            <a:off x="8214692" y="1805469"/>
            <a:ext cx="1858615" cy="580340"/>
          </a:xfrm>
          <a:prstGeom prst="rect">
            <a:avLst/>
          </a:prstGeom>
        </p:spPr>
        <p:txBody>
          <a:bodyPr anchor="t" rtlCol="false" tIns="0" lIns="0" bIns="0" rIns="0">
            <a:spAutoFit/>
          </a:bodyPr>
          <a:lstStyle/>
          <a:p>
            <a:pPr algn="ctr">
              <a:lnSpc>
                <a:spcPts val="4759"/>
              </a:lnSpc>
            </a:pPr>
            <a:r>
              <a:rPr lang="en-US" sz="3399">
                <a:solidFill>
                  <a:srgbClr val="1C2120"/>
                </a:solidFill>
                <a:latin typeface="Canva Sans Bold"/>
              </a:rPr>
              <a:t>Quantity</a:t>
            </a:r>
          </a:p>
        </p:txBody>
      </p:sp>
      <p:sp>
        <p:nvSpPr>
          <p:cNvPr name="TextBox 7" id="7"/>
          <p:cNvSpPr txBox="true"/>
          <p:nvPr/>
        </p:nvSpPr>
        <p:spPr>
          <a:xfrm rot="0">
            <a:off x="2247715" y="2723213"/>
            <a:ext cx="7325215" cy="580340"/>
          </a:xfrm>
          <a:prstGeom prst="rect">
            <a:avLst/>
          </a:prstGeom>
        </p:spPr>
        <p:txBody>
          <a:bodyPr anchor="t" rtlCol="false" tIns="0" lIns="0" bIns="0" rIns="0">
            <a:spAutoFit/>
          </a:bodyPr>
          <a:lstStyle/>
          <a:p>
            <a:pPr>
              <a:lnSpc>
                <a:spcPts val="4759"/>
              </a:lnSpc>
            </a:pPr>
            <a:r>
              <a:rPr lang="en-US" sz="3399">
                <a:solidFill>
                  <a:srgbClr val="000000"/>
                </a:solidFill>
                <a:latin typeface="Canva Sans"/>
              </a:rPr>
              <a:t>Arduino UNO Dev Board                  1</a:t>
            </a:r>
          </a:p>
        </p:txBody>
      </p:sp>
      <p:sp>
        <p:nvSpPr>
          <p:cNvPr name="TextBox 8" id="8"/>
          <p:cNvSpPr txBox="true"/>
          <p:nvPr/>
        </p:nvSpPr>
        <p:spPr>
          <a:xfrm rot="0">
            <a:off x="2331931" y="3408329"/>
            <a:ext cx="7230984" cy="580340"/>
          </a:xfrm>
          <a:prstGeom prst="rect">
            <a:avLst/>
          </a:prstGeom>
        </p:spPr>
        <p:txBody>
          <a:bodyPr anchor="t" rtlCol="false" tIns="0" lIns="0" bIns="0" rIns="0">
            <a:spAutoFit/>
          </a:bodyPr>
          <a:lstStyle/>
          <a:p>
            <a:pPr>
              <a:lnSpc>
                <a:spcPts val="4759"/>
              </a:lnSpc>
            </a:pPr>
            <a:r>
              <a:rPr lang="en-US" sz="3399">
                <a:solidFill>
                  <a:srgbClr val="000000"/>
                </a:solidFill>
                <a:latin typeface="Canva Sans"/>
              </a:rPr>
              <a:t>Solenoid Lock (12V)                           1</a:t>
            </a:r>
          </a:p>
        </p:txBody>
      </p:sp>
      <p:sp>
        <p:nvSpPr>
          <p:cNvPr name="TextBox 9" id="9"/>
          <p:cNvSpPr txBox="true"/>
          <p:nvPr/>
        </p:nvSpPr>
        <p:spPr>
          <a:xfrm rot="0">
            <a:off x="2257730" y="4207744"/>
            <a:ext cx="7305185" cy="580340"/>
          </a:xfrm>
          <a:prstGeom prst="rect">
            <a:avLst/>
          </a:prstGeom>
        </p:spPr>
        <p:txBody>
          <a:bodyPr anchor="t" rtlCol="false" tIns="0" lIns="0" bIns="0" rIns="0">
            <a:spAutoFit/>
          </a:bodyPr>
          <a:lstStyle/>
          <a:p>
            <a:pPr>
              <a:lnSpc>
                <a:spcPts val="4759"/>
              </a:lnSpc>
            </a:pPr>
            <a:r>
              <a:rPr lang="en-US" sz="3399">
                <a:solidFill>
                  <a:srgbClr val="000000"/>
                </a:solidFill>
                <a:latin typeface="Canva Sans"/>
              </a:rPr>
              <a:t>Relay (5V)                                               1 </a:t>
            </a:r>
          </a:p>
        </p:txBody>
      </p:sp>
      <p:sp>
        <p:nvSpPr>
          <p:cNvPr name="TextBox 10" id="10"/>
          <p:cNvSpPr txBox="true"/>
          <p:nvPr/>
        </p:nvSpPr>
        <p:spPr>
          <a:xfrm rot="0">
            <a:off x="2331931" y="4692835"/>
            <a:ext cx="5672770" cy="887083"/>
          </a:xfrm>
          <a:prstGeom prst="rect">
            <a:avLst/>
          </a:prstGeom>
        </p:spPr>
        <p:txBody>
          <a:bodyPr anchor="t" rtlCol="false" tIns="0" lIns="0" bIns="0" rIns="0">
            <a:spAutoFit/>
          </a:bodyPr>
          <a:lstStyle/>
          <a:p>
            <a:pPr algn="ctr">
              <a:lnSpc>
                <a:spcPts val="7279"/>
              </a:lnSpc>
            </a:pPr>
          </a:p>
        </p:txBody>
      </p:sp>
      <p:sp>
        <p:nvSpPr>
          <p:cNvPr name="TextBox 11" id="11"/>
          <p:cNvSpPr txBox="true"/>
          <p:nvPr/>
        </p:nvSpPr>
        <p:spPr>
          <a:xfrm rot="0">
            <a:off x="2257730" y="5007160"/>
            <a:ext cx="7305185" cy="580340"/>
          </a:xfrm>
          <a:prstGeom prst="rect">
            <a:avLst/>
          </a:prstGeom>
        </p:spPr>
        <p:txBody>
          <a:bodyPr anchor="t" rtlCol="false" tIns="0" lIns="0" bIns="0" rIns="0">
            <a:spAutoFit/>
          </a:bodyPr>
          <a:lstStyle/>
          <a:p>
            <a:pPr>
              <a:lnSpc>
                <a:spcPts val="4759"/>
              </a:lnSpc>
            </a:pPr>
            <a:r>
              <a:rPr lang="en-US" sz="3399">
                <a:solidFill>
                  <a:srgbClr val="000000"/>
                </a:solidFill>
                <a:latin typeface="Canva Sans"/>
              </a:rPr>
              <a:t>Numeric Keypad                                  1                       </a:t>
            </a:r>
          </a:p>
        </p:txBody>
      </p:sp>
      <p:sp>
        <p:nvSpPr>
          <p:cNvPr name="TextBox 12" id="12"/>
          <p:cNvSpPr txBox="true"/>
          <p:nvPr/>
        </p:nvSpPr>
        <p:spPr>
          <a:xfrm rot="0">
            <a:off x="2257730" y="5806575"/>
            <a:ext cx="7305185" cy="580340"/>
          </a:xfrm>
          <a:prstGeom prst="rect">
            <a:avLst/>
          </a:prstGeom>
        </p:spPr>
        <p:txBody>
          <a:bodyPr anchor="t" rtlCol="false" tIns="0" lIns="0" bIns="0" rIns="0">
            <a:spAutoFit/>
          </a:bodyPr>
          <a:lstStyle/>
          <a:p>
            <a:pPr>
              <a:lnSpc>
                <a:spcPts val="4759"/>
              </a:lnSpc>
            </a:pPr>
            <a:r>
              <a:rPr lang="en-US" sz="3399">
                <a:solidFill>
                  <a:srgbClr val="000000"/>
                </a:solidFill>
                <a:latin typeface="Canva Sans"/>
              </a:rPr>
              <a:t>12 V lithium Ion Battery                    1   </a:t>
            </a:r>
          </a:p>
        </p:txBody>
      </p:sp>
      <p:sp>
        <p:nvSpPr>
          <p:cNvPr name="TextBox 13" id="13"/>
          <p:cNvSpPr txBox="true"/>
          <p:nvPr/>
        </p:nvSpPr>
        <p:spPr>
          <a:xfrm rot="0">
            <a:off x="2257730" y="6615516"/>
            <a:ext cx="7305185" cy="580340"/>
          </a:xfrm>
          <a:prstGeom prst="rect">
            <a:avLst/>
          </a:prstGeom>
        </p:spPr>
        <p:txBody>
          <a:bodyPr anchor="t" rtlCol="false" tIns="0" lIns="0" bIns="0" rIns="0">
            <a:spAutoFit/>
          </a:bodyPr>
          <a:lstStyle/>
          <a:p>
            <a:pPr>
              <a:lnSpc>
                <a:spcPts val="4759"/>
              </a:lnSpc>
            </a:pPr>
            <a:r>
              <a:rPr lang="en-US" sz="3399">
                <a:solidFill>
                  <a:srgbClr val="000000"/>
                </a:solidFill>
                <a:latin typeface="Canva Sans"/>
              </a:rPr>
              <a:t>Breadboard                                           1</a:t>
            </a:r>
          </a:p>
        </p:txBody>
      </p:sp>
      <p:sp>
        <p:nvSpPr>
          <p:cNvPr name="TextBox 14" id="14"/>
          <p:cNvSpPr txBox="true"/>
          <p:nvPr/>
        </p:nvSpPr>
        <p:spPr>
          <a:xfrm rot="0">
            <a:off x="2257730" y="7414931"/>
            <a:ext cx="7305185" cy="580340"/>
          </a:xfrm>
          <a:prstGeom prst="rect">
            <a:avLst/>
          </a:prstGeom>
        </p:spPr>
        <p:txBody>
          <a:bodyPr anchor="t" rtlCol="false" tIns="0" lIns="0" bIns="0" rIns="0">
            <a:spAutoFit/>
          </a:bodyPr>
          <a:lstStyle/>
          <a:p>
            <a:pPr>
              <a:lnSpc>
                <a:spcPts val="4759"/>
              </a:lnSpc>
            </a:pPr>
            <a:r>
              <a:rPr lang="en-US" sz="3399">
                <a:solidFill>
                  <a:srgbClr val="000000"/>
                </a:solidFill>
                <a:latin typeface="Canva Sans"/>
              </a:rPr>
              <a:t>LED (20mA)                                           1 </a:t>
            </a:r>
          </a:p>
        </p:txBody>
      </p:sp>
      <p:sp>
        <p:nvSpPr>
          <p:cNvPr name="TextBox 15" id="15"/>
          <p:cNvSpPr txBox="true"/>
          <p:nvPr/>
        </p:nvSpPr>
        <p:spPr>
          <a:xfrm rot="0">
            <a:off x="2257730" y="8214346"/>
            <a:ext cx="7315200" cy="58034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Resistor                                                  2 </a:t>
            </a:r>
          </a:p>
        </p:txBody>
      </p:sp>
      <p:sp>
        <p:nvSpPr>
          <p:cNvPr name="TextBox 16" id="16"/>
          <p:cNvSpPr txBox="true"/>
          <p:nvPr/>
        </p:nvSpPr>
        <p:spPr>
          <a:xfrm rot="0">
            <a:off x="2257730" y="9023287"/>
            <a:ext cx="7315200" cy="58034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Buzzer                                                     1</a:t>
            </a:r>
          </a:p>
        </p:txBody>
      </p:sp>
      <p:sp>
        <p:nvSpPr>
          <p:cNvPr name="TextBox 17" id="17"/>
          <p:cNvSpPr txBox="true"/>
          <p:nvPr/>
        </p:nvSpPr>
        <p:spPr>
          <a:xfrm rot="0">
            <a:off x="12585910" y="2580338"/>
            <a:ext cx="9525" cy="887083"/>
          </a:xfrm>
          <a:prstGeom prst="rect">
            <a:avLst/>
          </a:prstGeom>
        </p:spPr>
        <p:txBody>
          <a:bodyPr anchor="t" rtlCol="false" tIns="0" lIns="0" bIns="0" rIns="0">
            <a:spAutoFit/>
          </a:bodyPr>
          <a:lstStyle/>
          <a:p>
            <a:pPr algn="ctr">
              <a:lnSpc>
                <a:spcPts val="7279"/>
              </a:lnSpc>
            </a:pPr>
          </a:p>
        </p:txBody>
      </p:sp>
      <p:sp>
        <p:nvSpPr>
          <p:cNvPr name="TextBox 18" id="18"/>
          <p:cNvSpPr txBox="true"/>
          <p:nvPr/>
        </p:nvSpPr>
        <p:spPr>
          <a:xfrm rot="0">
            <a:off x="2247715" y="9706660"/>
            <a:ext cx="7325215" cy="58034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Jumper wires                                         -</a:t>
            </a:r>
          </a:p>
        </p:txBody>
      </p:sp>
      <p:pic>
        <p:nvPicPr>
          <p:cNvPr name="Picture 19" id="19"/>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247715" y="4911910"/>
            <a:ext cx="7315200" cy="45720"/>
          </a:xfrm>
          <a:prstGeom prst="rect">
            <a:avLst/>
          </a:prstGeom>
        </p:spPr>
      </p:pic>
      <p:pic>
        <p:nvPicPr>
          <p:cNvPr name="Picture 20" id="20"/>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247715" y="5711325"/>
            <a:ext cx="7315200" cy="45720"/>
          </a:xfrm>
          <a:prstGeom prst="rect">
            <a:avLst/>
          </a:prstGeom>
        </p:spPr>
      </p:pic>
      <p:pic>
        <p:nvPicPr>
          <p:cNvPr name="Picture 21" id="21"/>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247715" y="6465021"/>
            <a:ext cx="7315200" cy="45720"/>
          </a:xfrm>
          <a:prstGeom prst="rect">
            <a:avLst/>
          </a:prstGeom>
        </p:spPr>
      </p:pic>
      <p:pic>
        <p:nvPicPr>
          <p:cNvPr name="Picture 22" id="2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247715" y="7272056"/>
            <a:ext cx="7315200" cy="45720"/>
          </a:xfrm>
          <a:prstGeom prst="rect">
            <a:avLst/>
          </a:prstGeom>
        </p:spPr>
      </p:pic>
      <p:pic>
        <p:nvPicPr>
          <p:cNvPr name="Picture 23" id="23"/>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247715" y="8071471"/>
            <a:ext cx="7315200" cy="45720"/>
          </a:xfrm>
          <a:prstGeom prst="rect">
            <a:avLst/>
          </a:prstGeom>
        </p:spPr>
      </p:pic>
      <p:pic>
        <p:nvPicPr>
          <p:cNvPr name="Picture 24" id="2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257730" y="8966137"/>
            <a:ext cx="7315200" cy="45720"/>
          </a:xfrm>
          <a:prstGeom prst="rect">
            <a:avLst/>
          </a:prstGeom>
        </p:spPr>
      </p:pic>
      <p:pic>
        <p:nvPicPr>
          <p:cNvPr name="Picture 25" id="2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2247715" y="9775077"/>
            <a:ext cx="7315200" cy="45720"/>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C74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1339010" y="3086100"/>
            <a:ext cx="5734913" cy="4114800"/>
          </a:xfrm>
          <a:prstGeom prst="rect">
            <a:avLst/>
          </a:prstGeom>
        </p:spPr>
      </p:pic>
      <p:sp>
        <p:nvSpPr>
          <p:cNvPr name="TextBox 3" id="3"/>
          <p:cNvSpPr txBox="true"/>
          <p:nvPr/>
        </p:nvSpPr>
        <p:spPr>
          <a:xfrm rot="0">
            <a:off x="303608" y="640214"/>
            <a:ext cx="9650829" cy="1238250"/>
          </a:xfrm>
          <a:prstGeom prst="rect">
            <a:avLst/>
          </a:prstGeom>
        </p:spPr>
        <p:txBody>
          <a:bodyPr anchor="t" rtlCol="false" tIns="0" lIns="0" bIns="0" rIns="0">
            <a:spAutoFit/>
          </a:bodyPr>
          <a:lstStyle/>
          <a:p>
            <a:pPr>
              <a:lnSpc>
                <a:spcPts val="8400"/>
              </a:lnSpc>
            </a:pPr>
            <a:r>
              <a:rPr lang="en-US" sz="7000">
                <a:solidFill>
                  <a:srgbClr val="000000"/>
                </a:solidFill>
                <a:latin typeface="Heading Now 71-78"/>
              </a:rPr>
              <a:t>What is a solenoid ? </a:t>
            </a:r>
          </a:p>
        </p:txBody>
      </p:sp>
      <p:sp>
        <p:nvSpPr>
          <p:cNvPr name="TextBox 4" id="4"/>
          <p:cNvSpPr txBox="true"/>
          <p:nvPr/>
        </p:nvSpPr>
        <p:spPr>
          <a:xfrm rot="0">
            <a:off x="303608" y="2677445"/>
            <a:ext cx="9933451" cy="6580855"/>
          </a:xfrm>
          <a:prstGeom prst="rect">
            <a:avLst/>
          </a:prstGeom>
        </p:spPr>
        <p:txBody>
          <a:bodyPr anchor="t" rtlCol="false" tIns="0" lIns="0" bIns="0" rIns="0">
            <a:spAutoFit/>
          </a:bodyPr>
          <a:lstStyle/>
          <a:p>
            <a:pPr algn="just">
              <a:lnSpc>
                <a:spcPts val="4775"/>
              </a:lnSpc>
            </a:pPr>
            <a:r>
              <a:rPr lang="en-US" sz="3411">
                <a:solidFill>
                  <a:srgbClr val="1C2120"/>
                </a:solidFill>
                <a:latin typeface="Canva Sans"/>
              </a:rPr>
              <a:t>A solenoid is a long helical coil of wire through which a current is run in order to create a magnetic field. The magnetic field of the solenoid is the superposition of the fields due to the current through each coil. It is nearly uniform inside the solenoid and close to zero outside and is similar to the field of a bar magnet having a north pole at one end and a south pole at the other depending upon the direction of current flow.</a:t>
            </a:r>
          </a:p>
          <a:p>
            <a:pPr algn="ctr">
              <a:lnSpc>
                <a:spcPts val="4775"/>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C744"/>
        </a:solidFill>
      </p:bgPr>
    </p:bg>
    <p:spTree>
      <p:nvGrpSpPr>
        <p:cNvPr id="1" name=""/>
        <p:cNvGrpSpPr/>
        <p:nvPr/>
      </p:nvGrpSpPr>
      <p:grpSpPr>
        <a:xfrm>
          <a:off x="0" y="0"/>
          <a:ext cx="0" cy="0"/>
          <a:chOff x="0" y="0"/>
          <a:chExt cx="0" cy="0"/>
        </a:xfrm>
      </p:grpSpPr>
      <p:sp>
        <p:nvSpPr>
          <p:cNvPr name="TextBox 2" id="2"/>
          <p:cNvSpPr txBox="true"/>
          <p:nvPr/>
        </p:nvSpPr>
        <p:spPr>
          <a:xfrm rot="0">
            <a:off x="493844" y="2855104"/>
            <a:ext cx="10819317" cy="6403196"/>
          </a:xfrm>
          <a:prstGeom prst="rect">
            <a:avLst/>
          </a:prstGeom>
        </p:spPr>
        <p:txBody>
          <a:bodyPr anchor="t" rtlCol="false" tIns="0" lIns="0" bIns="0" rIns="0">
            <a:spAutoFit/>
          </a:bodyPr>
          <a:lstStyle/>
          <a:p>
            <a:pPr algn="just">
              <a:lnSpc>
                <a:spcPts val="5642"/>
              </a:lnSpc>
            </a:pPr>
            <a:r>
              <a:rPr lang="en-US" sz="4030">
                <a:solidFill>
                  <a:srgbClr val="000000"/>
                </a:solidFill>
                <a:latin typeface="Canva Sans"/>
              </a:rPr>
              <a:t>When an iron core is placed in the solenoid, it becomes magnetized and is drawn into the solenoid, compressing the spring and allowing the door to unlock. When the power supply is cut, the iron core demagnetizes, causing the spring to expand and pushing the iron core back out to lock the door</a:t>
            </a:r>
          </a:p>
          <a:p>
            <a:pPr algn="just">
              <a:lnSpc>
                <a:spcPts val="5642"/>
              </a:lnSpc>
            </a:pPr>
          </a:p>
        </p:txBody>
      </p:sp>
      <p:sp>
        <p:nvSpPr>
          <p:cNvPr name="TextBox 3" id="3"/>
          <p:cNvSpPr txBox="true"/>
          <p:nvPr/>
        </p:nvSpPr>
        <p:spPr>
          <a:xfrm rot="0">
            <a:off x="493844" y="130428"/>
            <a:ext cx="8812077" cy="2305025"/>
          </a:xfrm>
          <a:prstGeom prst="rect">
            <a:avLst/>
          </a:prstGeom>
        </p:spPr>
        <p:txBody>
          <a:bodyPr anchor="t" rtlCol="false" tIns="0" lIns="0" bIns="0" rIns="0">
            <a:spAutoFit/>
          </a:bodyPr>
          <a:lstStyle/>
          <a:p>
            <a:pPr>
              <a:lnSpc>
                <a:spcPts val="8400"/>
              </a:lnSpc>
            </a:pPr>
            <a:r>
              <a:rPr lang="en-US" sz="7000">
                <a:solidFill>
                  <a:srgbClr val="000000"/>
                </a:solidFill>
                <a:latin typeface="Heading Now 71-78"/>
              </a:rPr>
              <a:t>Working of a solenoid Lock</a:t>
            </a:r>
          </a:p>
        </p:txBody>
      </p:sp>
      <p:pic>
        <p:nvPicPr>
          <p:cNvPr name="Picture 4" id="4"/>
          <p:cNvPicPr>
            <a:picLocks noChangeAspect="true"/>
          </p:cNvPicPr>
          <p:nvPr/>
        </p:nvPicPr>
        <p:blipFill>
          <a:blip r:embed="rId2"/>
          <a:srcRect l="0" t="0" r="0" b="0"/>
          <a:stretch>
            <a:fillRect/>
          </a:stretch>
        </p:blipFill>
        <p:spPr>
          <a:xfrm flipH="false" flipV="false" rot="0">
            <a:off x="11838263" y="2682328"/>
            <a:ext cx="5725179" cy="5725179"/>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p:cSld>
    <p:bg>
      <p:bgPr>
        <a:solidFill>
          <a:srgbClr val="1C2120"/>
        </a:solidFill>
      </p:bgPr>
    </p:bg>
    <p:spTree>
      <p:nvGrpSpPr>
        <p:cNvPr id="1" name=""/>
        <p:cNvGrpSpPr/>
        <p:nvPr/>
      </p:nvGrpSpPr>
      <p:grpSpPr>
        <a:xfrm>
          <a:off x="0" y="0"/>
          <a:ext cx="0" cy="0"/>
          <a:chOff x="0" y="0"/>
          <a:chExt cx="0" cy="0"/>
        </a:xfrm>
      </p:grpSpPr>
      <p:sp>
        <p:nvSpPr>
          <p:cNvPr name="TextBox 2" id="2"/>
          <p:cNvSpPr txBox="true"/>
          <p:nvPr/>
        </p:nvSpPr>
        <p:spPr>
          <a:xfrm rot="0">
            <a:off x="10530215" y="7479633"/>
            <a:ext cx="7336450" cy="2305050"/>
          </a:xfrm>
          <a:prstGeom prst="rect">
            <a:avLst/>
          </a:prstGeom>
        </p:spPr>
        <p:txBody>
          <a:bodyPr anchor="t" rtlCol="false" tIns="0" lIns="0" bIns="0" rIns="0">
            <a:spAutoFit/>
          </a:bodyPr>
          <a:lstStyle/>
          <a:p>
            <a:pPr algn="r">
              <a:lnSpc>
                <a:spcPts val="8400"/>
              </a:lnSpc>
            </a:pPr>
            <a:r>
              <a:rPr lang="en-US" sz="7000">
                <a:solidFill>
                  <a:srgbClr val="F4F4F4"/>
                </a:solidFill>
                <a:latin typeface="Heading Now 71-78"/>
              </a:rPr>
              <a:t>Model Explanation</a:t>
            </a:r>
          </a:p>
        </p:txBody>
      </p:sp>
      <p:sp>
        <p:nvSpPr>
          <p:cNvPr name="AutoShape 3" id="3"/>
          <p:cNvSpPr/>
          <p:nvPr/>
        </p:nvSpPr>
        <p:spPr>
          <a:xfrm rot="0">
            <a:off x="0" y="7641558"/>
            <a:ext cx="18422794" cy="0"/>
          </a:xfrm>
          <a:prstGeom prst="line">
            <a:avLst/>
          </a:prstGeom>
          <a:ln cap="flat" w="9525">
            <a:solidFill>
              <a:srgbClr val="F4F4F4"/>
            </a:solidFill>
            <a:prstDash val="solid"/>
            <a:headEnd type="none" len="sm" w="sm"/>
            <a:tailEnd type="none" len="sm" w="sm"/>
          </a:ln>
        </p:spPr>
      </p:sp>
      <p:sp>
        <p:nvSpPr>
          <p:cNvPr name="TextBox 4" id="4"/>
          <p:cNvSpPr txBox="true"/>
          <p:nvPr/>
        </p:nvSpPr>
        <p:spPr>
          <a:xfrm rot="0">
            <a:off x="0" y="638023"/>
            <a:ext cx="17259300" cy="6434455"/>
          </a:xfrm>
          <a:prstGeom prst="rect">
            <a:avLst/>
          </a:prstGeom>
        </p:spPr>
        <p:txBody>
          <a:bodyPr anchor="t" rtlCol="false" tIns="0" lIns="0" bIns="0" rIns="0">
            <a:spAutoFit/>
          </a:bodyPr>
          <a:lstStyle/>
          <a:p>
            <a:pPr marL="798828" indent="-399414" lvl="1">
              <a:lnSpc>
                <a:spcPts val="5179"/>
              </a:lnSpc>
              <a:buFont typeface="Arial"/>
              <a:buChar char="•"/>
            </a:pPr>
            <a:r>
              <a:rPr lang="en-US" sz="3699">
                <a:solidFill>
                  <a:srgbClr val="F4F4F4"/>
                </a:solidFill>
                <a:latin typeface="Canva Sans"/>
              </a:rPr>
              <a:t>To open the door lock, we have to enter the correct password on the keypad.</a:t>
            </a:r>
          </a:p>
          <a:p>
            <a:pPr marL="798828" indent="-399414" lvl="1">
              <a:lnSpc>
                <a:spcPts val="5179"/>
              </a:lnSpc>
              <a:buFont typeface="Arial"/>
              <a:buChar char="•"/>
            </a:pPr>
            <a:r>
              <a:rPr lang="en-US" sz="3699">
                <a:solidFill>
                  <a:srgbClr val="F4F4F4"/>
                </a:solidFill>
                <a:latin typeface="Canva Sans"/>
              </a:rPr>
              <a:t>Once we enter the correct password, the Arduino sends the signal to Relay Module</a:t>
            </a:r>
          </a:p>
          <a:p>
            <a:pPr marL="798828" indent="-399414" lvl="1">
              <a:lnSpc>
                <a:spcPts val="5179"/>
              </a:lnSpc>
              <a:buFont typeface="Arial"/>
              <a:buChar char="•"/>
            </a:pPr>
            <a:r>
              <a:rPr lang="en-US" sz="3699">
                <a:solidFill>
                  <a:srgbClr val="F4F4F4"/>
                </a:solidFill>
                <a:latin typeface="Canva Sans"/>
              </a:rPr>
              <a:t>The Relay Module acts like a switch and allows the current to pass from the 12V battery to solenoid.</a:t>
            </a:r>
          </a:p>
          <a:p>
            <a:pPr marL="798828" indent="-399414" lvl="1">
              <a:lnSpc>
                <a:spcPts val="5179"/>
              </a:lnSpc>
              <a:buFont typeface="Arial"/>
              <a:buChar char="•"/>
            </a:pPr>
            <a:r>
              <a:rPr lang="en-US" sz="3699">
                <a:solidFill>
                  <a:srgbClr val="F4F4F4"/>
                </a:solidFill>
                <a:latin typeface="Canva Sans"/>
              </a:rPr>
              <a:t>The door opens with one Beep and yellow LED Blink.</a:t>
            </a:r>
          </a:p>
          <a:p>
            <a:pPr marL="798828" indent="-399414" lvl="1">
              <a:lnSpc>
                <a:spcPts val="5179"/>
              </a:lnSpc>
              <a:buFont typeface="Arial"/>
              <a:buChar char="•"/>
            </a:pPr>
            <a:r>
              <a:rPr lang="en-US" sz="3699">
                <a:solidFill>
                  <a:srgbClr val="F4F4F4"/>
                </a:solidFill>
                <a:latin typeface="Canva Sans"/>
              </a:rPr>
              <a:t>The door automatically close after a time interval of 3 seconds.</a:t>
            </a:r>
          </a:p>
          <a:p>
            <a:pPr>
              <a:lnSpc>
                <a:spcPts val="4759"/>
              </a:lnSpc>
            </a:pPr>
          </a:p>
          <a:p>
            <a:pPr>
              <a:lnSpc>
                <a:spcPts val="475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C2120"/>
        </a:solidFill>
      </p:bgPr>
    </p:bg>
    <p:spTree>
      <p:nvGrpSpPr>
        <p:cNvPr id="1" name=""/>
        <p:cNvGrpSpPr/>
        <p:nvPr/>
      </p:nvGrpSpPr>
      <p:grpSpPr>
        <a:xfrm>
          <a:off x="0" y="0"/>
          <a:ext cx="0" cy="0"/>
          <a:chOff x="0" y="0"/>
          <a:chExt cx="0" cy="0"/>
        </a:xfrm>
      </p:grpSpPr>
      <p:sp>
        <p:nvSpPr>
          <p:cNvPr name="AutoShape 2" id="2"/>
          <p:cNvSpPr/>
          <p:nvPr/>
        </p:nvSpPr>
        <p:spPr>
          <a:xfrm rot="0">
            <a:off x="0" y="7641558"/>
            <a:ext cx="18422794" cy="0"/>
          </a:xfrm>
          <a:prstGeom prst="line">
            <a:avLst/>
          </a:prstGeom>
          <a:ln cap="flat" w="9525">
            <a:solidFill>
              <a:srgbClr val="F4F4F4"/>
            </a:solidFill>
            <a:prstDash val="solid"/>
            <a:headEnd type="none" len="sm" w="sm"/>
            <a:tailEnd type="none" len="sm" w="sm"/>
          </a:ln>
        </p:spPr>
      </p:sp>
      <p:pic>
        <p:nvPicPr>
          <p:cNvPr name="Picture 3" id="3"/>
          <p:cNvPicPr>
            <a:picLocks noChangeAspect="true"/>
          </p:cNvPicPr>
          <p:nvPr/>
        </p:nvPicPr>
        <p:blipFill>
          <a:blip r:embed="rId2"/>
          <a:srcRect l="0" t="5147" r="0" b="5147"/>
          <a:stretch>
            <a:fillRect/>
          </a:stretch>
        </p:blipFill>
        <p:spPr>
          <a:xfrm flipH="false" flipV="false" rot="0">
            <a:off x="8454215" y="661300"/>
            <a:ext cx="8805085" cy="5933887"/>
          </a:xfrm>
          <a:prstGeom prst="rect">
            <a:avLst/>
          </a:prstGeom>
        </p:spPr>
      </p:pic>
      <p:sp>
        <p:nvSpPr>
          <p:cNvPr name="TextBox 4" id="4"/>
          <p:cNvSpPr txBox="true"/>
          <p:nvPr/>
        </p:nvSpPr>
        <p:spPr>
          <a:xfrm rot="0">
            <a:off x="10530215" y="7479633"/>
            <a:ext cx="7336450" cy="2305050"/>
          </a:xfrm>
          <a:prstGeom prst="rect">
            <a:avLst/>
          </a:prstGeom>
        </p:spPr>
        <p:txBody>
          <a:bodyPr anchor="t" rtlCol="false" tIns="0" lIns="0" bIns="0" rIns="0">
            <a:spAutoFit/>
          </a:bodyPr>
          <a:lstStyle/>
          <a:p>
            <a:pPr algn="r">
              <a:lnSpc>
                <a:spcPts val="8400"/>
              </a:lnSpc>
            </a:pPr>
            <a:r>
              <a:rPr lang="en-US" sz="7000">
                <a:solidFill>
                  <a:srgbClr val="F4F4F4"/>
                </a:solidFill>
                <a:latin typeface="Heading Now 71-78"/>
              </a:rPr>
              <a:t>Model Explanation</a:t>
            </a:r>
          </a:p>
        </p:txBody>
      </p:sp>
      <p:sp>
        <p:nvSpPr>
          <p:cNvPr name="TextBox 5" id="5"/>
          <p:cNvSpPr txBox="true"/>
          <p:nvPr/>
        </p:nvSpPr>
        <p:spPr>
          <a:xfrm rot="0">
            <a:off x="374063" y="585100"/>
            <a:ext cx="7285507" cy="6927168"/>
          </a:xfrm>
          <a:prstGeom prst="rect">
            <a:avLst/>
          </a:prstGeom>
        </p:spPr>
        <p:txBody>
          <a:bodyPr anchor="t" rtlCol="false" tIns="0" lIns="0" bIns="0" rIns="0">
            <a:spAutoFit/>
          </a:bodyPr>
          <a:lstStyle/>
          <a:p>
            <a:pPr marL="846531" indent="-423265" lvl="1">
              <a:lnSpc>
                <a:spcPts val="5489"/>
              </a:lnSpc>
              <a:buFont typeface="Arial"/>
              <a:buChar char="•"/>
            </a:pPr>
            <a:r>
              <a:rPr lang="en-US" sz="3920">
                <a:solidFill>
                  <a:srgbClr val="F4F4F4"/>
                </a:solidFill>
                <a:latin typeface="Canva Sans"/>
              </a:rPr>
              <a:t>Now we have enhanced security by introducing alarm  whenever someone enters wrong password.</a:t>
            </a:r>
          </a:p>
          <a:p>
            <a:pPr marL="846531" indent="-423265" lvl="1">
              <a:lnSpc>
                <a:spcPts val="5489"/>
              </a:lnSpc>
              <a:buFont typeface="Arial"/>
              <a:buChar char="•"/>
            </a:pPr>
            <a:r>
              <a:rPr lang="en-US" sz="3920">
                <a:solidFill>
                  <a:srgbClr val="F4F4F4"/>
                </a:solidFill>
                <a:latin typeface="Canva Sans"/>
              </a:rPr>
              <a:t>So when the password entered is incorrect, the door remains closed and the Buzzer sounds and LED blinks 4 times continously.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C212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3760" r="0" b="3760"/>
          <a:stretch>
            <a:fillRect/>
          </a:stretch>
        </p:blipFill>
        <p:spPr>
          <a:xfrm flipH="false" flipV="false" rot="0">
            <a:off x="1559196" y="1316290"/>
            <a:ext cx="15060285" cy="8687455"/>
          </a:xfrm>
          <a:prstGeom prst="rect">
            <a:avLst/>
          </a:prstGeom>
        </p:spPr>
      </p:pic>
      <p:sp>
        <p:nvSpPr>
          <p:cNvPr name="TextBox 3" id="3"/>
          <p:cNvSpPr txBox="true"/>
          <p:nvPr/>
        </p:nvSpPr>
        <p:spPr>
          <a:xfrm rot="0">
            <a:off x="5539459" y="276224"/>
            <a:ext cx="7099759" cy="752476"/>
          </a:xfrm>
          <a:prstGeom prst="rect">
            <a:avLst/>
          </a:prstGeom>
        </p:spPr>
        <p:txBody>
          <a:bodyPr anchor="t" rtlCol="false" tIns="0" lIns="0" bIns="0" rIns="0">
            <a:spAutoFit/>
          </a:bodyPr>
          <a:lstStyle/>
          <a:p>
            <a:pPr algn="ctr">
              <a:lnSpc>
                <a:spcPts val="6299"/>
              </a:lnSpc>
              <a:spcBef>
                <a:spcPct val="0"/>
              </a:spcBef>
            </a:pPr>
            <a:r>
              <a:rPr lang="en-US" sz="4499">
                <a:solidFill>
                  <a:srgbClr val="FFFFFF"/>
                </a:solidFill>
                <a:latin typeface="Canva Sans"/>
              </a:rPr>
              <a:t>CIRCUIT DIAGRAM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DAFT5c2lvKU</dc:identifier>
  <dcterms:modified xsi:type="dcterms:W3CDTF">2011-08-01T06:04:30Z</dcterms:modified>
  <cp:revision>1</cp:revision>
  <dc:title>Yellow Light Blue Simple and Minimal College Thesis Education Presentation</dc:title>
</cp:coreProperties>
</file>

<file path=docProps/thumbnail.jpeg>
</file>